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7" r:id="rId5"/>
  </p:sldMasterIdLst>
  <p:notesMasterIdLst>
    <p:notesMasterId r:id="rId33"/>
  </p:notesMasterIdLst>
  <p:handoutMasterIdLst>
    <p:handoutMasterId r:id="rId34"/>
  </p:handoutMasterIdLst>
  <p:sldIdLst>
    <p:sldId id="342" r:id="rId6"/>
    <p:sldId id="346" r:id="rId7"/>
    <p:sldId id="292" r:id="rId8"/>
    <p:sldId id="348" r:id="rId9"/>
    <p:sldId id="335" r:id="rId10"/>
    <p:sldId id="329" r:id="rId11"/>
    <p:sldId id="293" r:id="rId12"/>
    <p:sldId id="313" r:id="rId13"/>
    <p:sldId id="344" r:id="rId14"/>
    <p:sldId id="314" r:id="rId15"/>
    <p:sldId id="315" r:id="rId16"/>
    <p:sldId id="316" r:id="rId17"/>
    <p:sldId id="317" r:id="rId18"/>
    <p:sldId id="331" r:id="rId19"/>
    <p:sldId id="349" r:id="rId20"/>
    <p:sldId id="327" r:id="rId21"/>
    <p:sldId id="325" r:id="rId22"/>
    <p:sldId id="337" r:id="rId23"/>
    <p:sldId id="333" r:id="rId24"/>
    <p:sldId id="338" r:id="rId25"/>
    <p:sldId id="328" r:id="rId26"/>
    <p:sldId id="319" r:id="rId27"/>
    <p:sldId id="323" r:id="rId28"/>
    <p:sldId id="320" r:id="rId29"/>
    <p:sldId id="324" r:id="rId30"/>
    <p:sldId id="340" r:id="rId31"/>
    <p:sldId id="35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Eaton" initials="ME" lastIdx="30" clrIdx="0">
    <p:extLst>
      <p:ext uri="{19B8F6BF-5375-455C-9EA6-DF929625EA0E}">
        <p15:presenceInfo xmlns:p15="http://schemas.microsoft.com/office/powerpoint/2012/main" userId="S::meaton@aadenet.org::210a0179-f2b1-418a-a9ce-7d9700d2b7c6" providerId="AD"/>
      </p:ext>
    </p:extLst>
  </p:cmAuthor>
  <p:cmAuthor id="2" name="Bardsley, Joan K" initials="BJK" lastIdx="3" clrIdx="1">
    <p:extLst>
      <p:ext uri="{19B8F6BF-5375-455C-9EA6-DF929625EA0E}">
        <p15:presenceInfo xmlns:p15="http://schemas.microsoft.com/office/powerpoint/2012/main" userId="S::Joan.K.Bardsley@Medstar.net::fbd12a96-bc11-4693-8575-f74cd7d17fd7" providerId="AD"/>
      </p:ext>
    </p:extLst>
  </p:cmAuthor>
  <p:cmAuthor id="3" name="Maggie Powers" initials="MP" lastIdx="1" clrIdx="2">
    <p:extLst>
      <p:ext uri="{19B8F6BF-5375-455C-9EA6-DF929625EA0E}">
        <p15:presenceInfo xmlns:p15="http://schemas.microsoft.com/office/powerpoint/2012/main" userId="Maggie Powe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EDE"/>
    <a:srgbClr val="474C59"/>
    <a:srgbClr val="D8117D"/>
    <a:srgbClr val="505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E42F7C-0D0F-4810-A008-1186F1B2F943}" v="1" dt="2021-01-26T15:46:48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47"/>
    <p:restoredTop sz="88639" autoAdjust="0"/>
  </p:normalViewPr>
  <p:slideViewPr>
    <p:cSldViewPr snapToGrid="0" snapToObjects="1">
      <p:cViewPr varScale="1">
        <p:scale>
          <a:sx n="82" d="100"/>
          <a:sy n="82" d="100"/>
        </p:scale>
        <p:origin x="75" y="228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016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Eaton" userId="210a0179-f2b1-418a-a9ce-7d9700d2b7c6" providerId="ADAL" clId="{90E42F7C-0D0F-4810-A008-1186F1B2F943}"/>
    <pc:docChg chg="custSel modSld">
      <pc:chgData name="Matthew Eaton" userId="210a0179-f2b1-418a-a9ce-7d9700d2b7c6" providerId="ADAL" clId="{90E42F7C-0D0F-4810-A008-1186F1B2F943}" dt="2021-01-26T15:47:26.950" v="15" actId="1076"/>
      <pc:docMkLst>
        <pc:docMk/>
      </pc:docMkLst>
      <pc:sldChg chg="addSp delSp modSp mod">
        <pc:chgData name="Matthew Eaton" userId="210a0179-f2b1-418a-a9ce-7d9700d2b7c6" providerId="ADAL" clId="{90E42F7C-0D0F-4810-A008-1186F1B2F943}" dt="2021-01-26T15:47:26.950" v="15" actId="1076"/>
        <pc:sldMkLst>
          <pc:docMk/>
          <pc:sldMk cId="2163871909" sldId="344"/>
        </pc:sldMkLst>
        <pc:picChg chg="del">
          <ac:chgData name="Matthew Eaton" userId="210a0179-f2b1-418a-a9ce-7d9700d2b7c6" providerId="ADAL" clId="{90E42F7C-0D0F-4810-A008-1186F1B2F943}" dt="2021-01-26T15:46:36.870" v="0" actId="478"/>
          <ac:picMkLst>
            <pc:docMk/>
            <pc:sldMk cId="2163871909" sldId="344"/>
            <ac:picMk id="3" creationId="{CB10C787-FE5C-4AE9-8569-E4CCA6FDABFE}"/>
          </ac:picMkLst>
        </pc:picChg>
        <pc:picChg chg="add mod modCrop">
          <ac:chgData name="Matthew Eaton" userId="210a0179-f2b1-418a-a9ce-7d9700d2b7c6" providerId="ADAL" clId="{90E42F7C-0D0F-4810-A008-1186F1B2F943}" dt="2021-01-26T15:47:26.950" v="15" actId="1076"/>
          <ac:picMkLst>
            <pc:docMk/>
            <pc:sldMk cId="2163871909" sldId="344"/>
            <ac:picMk id="4" creationId="{BFB23231-9E43-4943-B7E6-F2EF636376F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5F46BF-0B56-4309-824B-7C73893F3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F91B2-FEF6-4222-BFD1-C72E94F33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8FD9E-010F-4E7C-8685-0313AB53C2FE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D6A81-DF72-4A58-AD9E-D0C458346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B7990-3B18-42C5-95DB-1B65A699A4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64D7F-4079-4943-9147-701E8F820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881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B6512-63D5-CA4A-8AFA-74450379A361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22D05-9AB9-CD42-9A88-6412D34755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684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174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3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0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7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1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3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9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1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s eyes&#10;&#10;Description automatically generated">
            <a:extLst>
              <a:ext uri="{FF2B5EF4-FFF2-40B4-BE49-F238E27FC236}">
                <a16:creationId xmlns:a16="http://schemas.microsoft.com/office/drawing/2014/main" id="{F3F034A7-F9A7-2548-B214-990C23BB2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1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1549CB7-C402-A849-9F2C-4A28732D9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749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8574A87-0FD3-BC42-8A93-568EC3C05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782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5EB3DA8-563B-7C47-BE8E-C8457EBEC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3322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B7E170D-F96D-8E41-A6A3-3FBF9205A3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583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C9E307B-3F3C-3B4C-81AA-11B671D92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77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9CC4899-C61F-8848-9F07-4BC4200F7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1867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FE779CB-5ECF-BA40-A606-22CA68ACC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2163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D9B2C41-01BF-C649-9B50-E04B80579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36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A6155EF-354D-9F4F-931A-032B3D321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585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94884C76-D59F-7448-88EE-770A61B5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9" y="-9716"/>
            <a:ext cx="12179299" cy="1250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2F7CD-8535-5C48-A518-9C7EAFCC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8608512" cy="80799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208BA-A4C4-EA48-ACE6-AB459A4A7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6"/>
            <a:ext cx="10997434" cy="446635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D1A25C-9EE8-EB44-830B-6FBEA39FC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800" y="904741"/>
            <a:ext cx="10997434" cy="234643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E4BD51-FF6B-3D4F-8B9A-6B984D020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4597" y="221675"/>
            <a:ext cx="1358636" cy="8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8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ersons eyes&#10;&#10;Description automatically generated">
            <a:extLst>
              <a:ext uri="{FF2B5EF4-FFF2-40B4-BE49-F238E27FC236}">
                <a16:creationId xmlns:a16="http://schemas.microsoft.com/office/drawing/2014/main" id="{27433FB6-7EFD-9A47-AF1B-3C188FA1C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48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94884C76-D59F-7448-88EE-770A61B5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9" y="-9716"/>
            <a:ext cx="12179299" cy="1250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2F7CD-8535-5C48-A518-9C7EAFCC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8608512" cy="80799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208BA-A4C4-EA48-ACE6-AB459A4A7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6"/>
            <a:ext cx="10997434" cy="446635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D1A25C-9EE8-EB44-830B-6FBEA39FC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800" y="904741"/>
            <a:ext cx="10997434" cy="234643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AC66AF-903C-744B-808F-E4664DC71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40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D77A5BD1-9FA9-2D4F-9500-B897CD783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428888" y="170828"/>
            <a:ext cx="45867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CED67-727A-2549-9E09-62DA345B00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62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D77A5BD1-9FA9-2D4F-9500-B897CD783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flipH="1">
            <a:off x="7428888" y="170828"/>
            <a:ext cx="45867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CED67-727A-2549-9E09-62DA345B00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9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7E51486-7E0D-DF4B-A268-8A5CB4E00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2196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6E02131-9C66-C044-BBD3-326A660CF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6079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C61FF7-EA5B-514F-B43B-9EC46E3130FB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3DD67-2399-0847-9591-B6606BC89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A0F00F-6625-814F-B630-7F5BA3950A07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6C1F6-E3B1-9845-A20D-797F61057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8623" y="5996031"/>
            <a:ext cx="1106678" cy="7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18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7092388" cy="1537570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7092387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BEC7-D438-104B-B615-693EAD22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F3612-1BDD-4148-AEF2-0D9CF73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9059" y="4657520"/>
            <a:ext cx="3225901" cy="107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37AF7-01EC-5B4C-A422-C70F4CD89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8540" y="2984500"/>
            <a:ext cx="1397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1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vider_Whit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B74444-E985-A641-8356-A009EA067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F7A6D-2E00-3E47-8C7E-288FDE65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1"/>
            <a:ext cx="10997434" cy="2536254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A7E0C-DA0F-6C4A-9EC0-9108CAAB7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E6F4E-6A7D-F949-BCF2-F60DC2A4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44D51-674D-2249-9CEA-B5D95E0A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D6917-6D6C-4344-8C7E-6FA9800E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229-7E83-9A4E-BBB1-CA9DD9FFAF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91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841B0D2-117F-8746-9D8E-24B520AE0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4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5BFD0F-F702-FB45-8CB3-92723CE924B8}"/>
              </a:ext>
            </a:extLst>
          </p:cNvPr>
          <p:cNvSpPr/>
          <p:nvPr userDrawn="1"/>
        </p:nvSpPr>
        <p:spPr>
          <a:xfrm>
            <a:off x="0" y="1173679"/>
            <a:ext cx="12192000" cy="1794856"/>
          </a:xfrm>
          <a:prstGeom prst="rect">
            <a:avLst/>
          </a:prstGeom>
          <a:solidFill>
            <a:srgbClr val="30B9F1">
              <a:alpha val="79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r"/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A12C971-EBD7-7444-9609-2B3677F81950}"/>
              </a:ext>
            </a:extLst>
          </p:cNvPr>
          <p:cNvSpPr txBox="1">
            <a:spLocks/>
          </p:cNvSpPr>
          <p:nvPr userDrawn="1"/>
        </p:nvSpPr>
        <p:spPr>
          <a:xfrm>
            <a:off x="1137922" y="1411413"/>
            <a:ext cx="9252528" cy="647995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40D1DC-E3DC-FC47-BEA8-4DEC7F058FFE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137921" y="2198965"/>
            <a:ext cx="9275412" cy="533350"/>
          </a:xfrm>
        </p:spPr>
        <p:txBody>
          <a:bodyPr>
            <a:normAutofit/>
          </a:bodyPr>
          <a:lstStyle>
            <a:lvl1pPr>
              <a:defRPr lang="en-US" sz="1800" b="0" i="0" u="non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marL="0" indent="0">
              <a:buNone/>
            </a:pPr>
            <a:r>
              <a:rPr lang="en-US" sz="1400" dirty="0"/>
              <a:t>Click to edit Master title style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3E84E-C64A-014B-A450-A8C44BB5D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9257" y="1453731"/>
            <a:ext cx="1892121" cy="12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F7D44D91-B0CE-E249-AC08-0B8EC3FF0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877DFD-6D94-2646-BD0F-53A194F29F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0069-8DE0-7748-AF22-6C53F203E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FDCC0-3736-DF41-BA10-004C9828B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07802-84D4-EB4D-8B5F-2F21D4AF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20DB-75E9-F245-8B44-652DFFBC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6AF15-DB61-8C41-9220-361637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44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21F4-248F-1A41-B89C-E670DB33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0629-3AD0-E849-977E-A3C0AC57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1D0D7-C746-5145-9BF9-ECDCDF12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65EC-617D-0349-A92A-457A9029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C2CB-DA72-224F-8101-211F72BB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36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AD54-86AA-D946-9F63-6043B51D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379C3-17B8-A543-AB89-3194088A8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84BA0-D8C6-094A-B28F-2DEF36BA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7A28E-6AD4-1B4D-8201-D09A9A58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7B039-45E3-6E4A-8F8D-F6213238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697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EA92-82C7-DF44-BEB9-B91770D3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1261A-3854-D847-A781-E030DB81AA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C6109-C700-DA4C-B416-B4743C9E6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CA6E8-1F8D-D640-9F32-32470772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1E4E6-091E-0743-857D-EE3E3F3E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51FF5-2F63-2A49-9E05-E2D3CEED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32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CC83-D57E-0548-9910-89EFD37B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46166-A1E7-5A47-9BDE-EEB234717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A4799-D1DC-964A-8A79-14C2D2044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72171-6C05-0242-869D-1C49EF5BB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F130E-EB1F-7743-A6BD-A98AE4A05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15181-AE99-E34A-A48E-2FA62F7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25686-9EA7-D043-8048-00F3A764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CCB8E8-0066-AF49-8F6C-A84C8FBD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31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60D7-7D67-274D-BD39-DA6CC6A7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A6F09-FCFF-3745-9572-14C802B0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C061B-A376-E549-B86D-608372C8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7D578-D61E-5F41-AC6C-A124A2DA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78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13315-85D5-0442-9A67-46AEFBC9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C7C3A-7275-4A4A-99BD-BE14BB8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4A1D3-F11E-7745-89AC-346307C2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E012-E7B9-8D47-8565-75BCE36A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F6324-86E1-1B40-9B1D-F11225AA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31127-F688-2341-A1F6-E0E9EC5AA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EAC53-1AA9-3548-81A2-D4770553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E42D-F153-E248-B8B0-ABC5877F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8853B-71E7-7549-A396-038BF887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23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1E91-92AC-DC48-9815-5B8B6651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B6387-33F2-964D-8FC2-D40155A35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5ED0F-3EFA-834D-A0D6-DD8D2D42D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EBF6E-F01F-0C43-91B8-5B0DCCB1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6C8F3-05A3-CF4C-A3B2-40384858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C6EF9-4ACD-D043-94E0-8B206BD6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873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042D-61B2-9941-B838-3EE03EB9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1EE44-02A1-DC41-92DF-E48CCB5D7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89A59-3C46-1C4C-961F-D679F3EF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D4720-3360-9C4B-893A-8C892B76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6F771-0FFC-4F42-A6F4-BC1B13AE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9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ird&#10;&#10;Description automatically generated">
            <a:extLst>
              <a:ext uri="{FF2B5EF4-FFF2-40B4-BE49-F238E27FC236}">
                <a16:creationId xmlns:a16="http://schemas.microsoft.com/office/drawing/2014/main" id="{030EA8AF-9C45-8248-9E02-53EDC4E43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180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AE62A-E39C-B14F-8507-D2C9BBE5C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D2541-FD17-8643-92CD-354953E0C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BAB7A-5428-3148-9C73-8254C1C92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5C080-26DF-E140-8D0A-CA346BEF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FBEC1-ABE8-FB45-B178-D32B3740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3A1E6CCF-1EE6-7649-9D8E-7520CC9BD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0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59358612-50F7-A349-85CD-CC30DCB90F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pic>
        <p:nvPicPr>
          <p:cNvPr id="13" name="Picture 12" descr="A picture containing bird&#10;&#10;Description automatically generated">
            <a:extLst>
              <a:ext uri="{FF2B5EF4-FFF2-40B4-BE49-F238E27FC236}">
                <a16:creationId xmlns:a16="http://schemas.microsoft.com/office/drawing/2014/main" id="{F473484F-8830-2C47-A95C-C719E80DB3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1528" y="-1159746"/>
            <a:ext cx="3544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FB541B9-BA02-1742-8AC4-7135575FA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3E895BC-DCF0-8D4A-BE61-C197A42E2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309" t="5561" r="19134"/>
          <a:stretch/>
        </p:blipFill>
        <p:spPr>
          <a:xfrm>
            <a:off x="1" y="0"/>
            <a:ext cx="355356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138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8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9E59D-08DE-3D47-81D7-448DF63CFCB8}"/>
              </a:ext>
            </a:extLst>
          </p:cNvPr>
          <p:cNvCxnSpPr/>
          <p:nvPr userDrawn="1"/>
        </p:nvCxnSpPr>
        <p:spPr>
          <a:xfrm>
            <a:off x="3553562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0C36B2F-FAA1-DF40-8B99-E6F41EB1F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DF2DC3F-A364-1F40-AC9E-E28C2E4D83EC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80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396078D-A211-DE4D-85BB-EB477F74C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person in a blue shirt&#10;&#10;Description automatically generated">
            <a:extLst>
              <a:ext uri="{FF2B5EF4-FFF2-40B4-BE49-F238E27FC236}">
                <a16:creationId xmlns:a16="http://schemas.microsoft.com/office/drawing/2014/main" id="{CF2EFA91-72EF-1549-9A1D-5F5327A86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299" r="24288"/>
          <a:stretch/>
        </p:blipFill>
        <p:spPr>
          <a:xfrm>
            <a:off x="8638439" y="18509"/>
            <a:ext cx="35486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8D7EA7-AB89-424B-B7A3-E2D3AACBC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77" y="1393521"/>
            <a:ext cx="6988216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968618-9517-0A48-81E2-9C935186B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78" y="2931091"/>
            <a:ext cx="6988215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C6AF3B-464A-AF4F-A674-6F598AC65F35}"/>
              </a:ext>
            </a:extLst>
          </p:cNvPr>
          <p:cNvCxnSpPr/>
          <p:nvPr userDrawn="1"/>
        </p:nvCxnSpPr>
        <p:spPr>
          <a:xfrm>
            <a:off x="8638439" y="0"/>
            <a:ext cx="0" cy="685800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05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DD72B65-23CF-F448-A693-D4F15767C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C35D1-E61F-654B-A68D-B67B5DA68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393521"/>
            <a:ext cx="10997434" cy="153757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87133-6A16-CC45-8456-7D5B5D56D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931091"/>
            <a:ext cx="10997434" cy="226407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A873-B04D-FB4C-8D86-BE39C8CB9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7114" y="6002381"/>
            <a:ext cx="1078546" cy="68479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0F43EC-AAB9-5448-BB69-8C4CD18BD3DA}"/>
              </a:ext>
            </a:extLst>
          </p:cNvPr>
          <p:cNvSpPr txBox="1">
            <a:spLocks/>
          </p:cNvSpPr>
          <p:nvPr userDrawn="1"/>
        </p:nvSpPr>
        <p:spPr>
          <a:xfrm>
            <a:off x="9881397" y="6201337"/>
            <a:ext cx="815877" cy="28687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E63A33-8271-4DD0-9C48-789913D7C115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27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C99C8-D800-FD42-87C1-56998E91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761"/>
            <a:ext cx="10997434" cy="256533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11397-2FFF-224B-85BD-34BA97E64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931091"/>
            <a:ext cx="10997434" cy="3245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3044-19F2-A44E-9F54-BE5A8F0AF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" y="620603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11113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A2C00-F3D3-2345-8B45-EC9FF4B76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6038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EC87-5A2D-FF4D-8331-396C5F937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8594" y="6206038"/>
            <a:ext cx="283464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B3BC229-7E83-9A4E-BBB1-CA9DD9FFAF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60" r:id="rId3"/>
    <p:sldLayoutId id="2147483662" r:id="rId4"/>
    <p:sldLayoutId id="2147483666" r:id="rId5"/>
    <p:sldLayoutId id="2147483661" r:id="rId6"/>
    <p:sldLayoutId id="2147483676" r:id="rId7"/>
    <p:sldLayoutId id="2147483677" r:id="rId8"/>
    <p:sldLayoutId id="2147483668" r:id="rId9"/>
    <p:sldLayoutId id="2147483678" r:id="rId10"/>
    <p:sldLayoutId id="2147483679" r:id="rId11"/>
    <p:sldLayoutId id="2147483669" r:id="rId12"/>
    <p:sldLayoutId id="2147483680" r:id="rId13"/>
    <p:sldLayoutId id="2147483681" r:id="rId14"/>
    <p:sldLayoutId id="2147483670" r:id="rId15"/>
    <p:sldLayoutId id="2147483682" r:id="rId16"/>
    <p:sldLayoutId id="2147483683" r:id="rId17"/>
    <p:sldLayoutId id="2147483671" r:id="rId18"/>
    <p:sldLayoutId id="2147483651" r:id="rId19"/>
    <p:sldLayoutId id="2147483686" r:id="rId20"/>
    <p:sldLayoutId id="2147483674" r:id="rId21"/>
    <p:sldLayoutId id="2147483675" r:id="rId22"/>
    <p:sldLayoutId id="2147483672" r:id="rId23"/>
    <p:sldLayoutId id="2147483673" r:id="rId24"/>
    <p:sldLayoutId id="2147483685" r:id="rId25"/>
    <p:sldLayoutId id="2147483684" r:id="rId26"/>
    <p:sldLayoutId id="2147483667" r:id="rId27"/>
    <p:sldLayoutId id="2147483650" r:id="rId28"/>
    <p:sldLayoutId id="2147483663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35312-6B34-704B-AFED-C8C26E97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91-588A-4043-9825-D9C54997D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18C8-D3D2-754B-B5BE-BA0EA8E87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2F311-445D-E54A-A501-36A01EE00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34AA9-4642-B349-9CF0-557A84931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A44FB-665E-634C-8A35-5D162080C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2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xxxx@adces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em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C30FE36C-5797-674D-A978-F2ED451B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CD5419-98D0-0F4C-9C3E-800D32CC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594" y="918117"/>
            <a:ext cx="5022386" cy="2021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E9AED-4EFF-AC4F-B854-E69484BCA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594" y="3793760"/>
            <a:ext cx="2958502" cy="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1414653"/>
            <a:ext cx="6396500" cy="883215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At diagnosis.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12E61-9517-5D4E-8F96-D7EF92C3E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6" t="4105" r="7208" b="6168"/>
          <a:stretch/>
        </p:blipFill>
        <p:spPr>
          <a:xfrm>
            <a:off x="203200" y="1406285"/>
            <a:ext cx="4078515" cy="4058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F24DB-1D49-4F22-8DF1-0513737EA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792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2158586"/>
            <a:ext cx="7279844" cy="14513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Annually and/or when not meeting treatment targets.</a:t>
            </a:r>
          </a:p>
        </p:txBody>
      </p:sp>
      <p:pic>
        <p:nvPicPr>
          <p:cNvPr id="3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9309046D-E1B5-3249-A091-ECBA820E3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1" t="3933" r="3628" b="3403"/>
          <a:stretch/>
        </p:blipFill>
        <p:spPr>
          <a:xfrm>
            <a:off x="201168" y="1408176"/>
            <a:ext cx="4078224" cy="4086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5460B-520F-4F42-B704-8F30BA394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369781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1479701"/>
            <a:ext cx="6396500" cy="14513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When complicating factors develop.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F727220E-121E-4C4B-ACEC-1EB1F060C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" y="1408176"/>
            <a:ext cx="4078224" cy="4078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BA9D2-96A4-4C75-A623-4D101E778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4182376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3335B-3DC1-A346-B2C3-4AB261D5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103" y="1479701"/>
            <a:ext cx="6396500" cy="1451389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When transitions in life and care occur.</a:t>
            </a:r>
          </a:p>
        </p:txBody>
      </p:sp>
      <p:pic>
        <p:nvPicPr>
          <p:cNvPr id="3" name="Picture 2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618AC2AE-8DEE-8A42-8C32-8DAD89E6C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" t="3715" r="3846" b="3837"/>
          <a:stretch/>
        </p:blipFill>
        <p:spPr>
          <a:xfrm>
            <a:off x="201167" y="1408176"/>
            <a:ext cx="4078224" cy="4078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6E708-66E5-4DEB-B65B-8E490E002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29292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101E8C-C581-4EE8-9E51-021F26C4AE9A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F454C-2FB9-5E4A-B540-F9870474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DSMES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E25DA-619B-4890-A192-43ABD00B17B7}"/>
              </a:ext>
            </a:extLst>
          </p:cNvPr>
          <p:cNvSpPr txBox="1"/>
          <p:nvPr/>
        </p:nvSpPr>
        <p:spPr>
          <a:xfrm>
            <a:off x="1034011" y="1844817"/>
            <a:ext cx="1062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Summary of DSMES benefits to discuss with people with diabetes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BEC13-F3A6-4F83-A7A1-8D2CB5103938}"/>
              </a:ext>
            </a:extLst>
          </p:cNvPr>
          <p:cNvSpPr txBox="1"/>
          <p:nvPr/>
        </p:nvSpPr>
        <p:spPr>
          <a:xfrm>
            <a:off x="1034012" y="2443180"/>
            <a:ext cx="5023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Provides critical education and support for implementing treatment plans.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Reduces emergency department visits, hospital admissions and hospital readmissions.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Reduces hypoglycemia.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Reduces all-cause mortality.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Lowers A1C.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D38C1-D4C7-4BFC-ABDB-F483DA49EAD1}"/>
              </a:ext>
            </a:extLst>
          </p:cNvPr>
          <p:cNvSpPr txBox="1"/>
          <p:nvPr/>
        </p:nvSpPr>
        <p:spPr>
          <a:xfrm>
            <a:off x="6060501" y="2447960"/>
            <a:ext cx="552702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Promotes lifestyle behaviors including healthful meal planning and engagement in regular physical activity.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Addresses weight maintenance or loss.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Enhances self-efficacy and empowerment.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Increases healthy coping.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Decreases diabetes-related distress.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Improves quality of life.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FBA79-5606-402C-B15E-C174408D5CEC}"/>
              </a:ext>
            </a:extLst>
          </p:cNvPr>
          <p:cNvSpPr txBox="1"/>
          <p:nvPr/>
        </p:nvSpPr>
        <p:spPr>
          <a:xfrm>
            <a:off x="2165133" y="5365027"/>
            <a:ext cx="1013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CEDE"/>
                </a:solidFill>
              </a:rPr>
              <a:t>No negative side effects   |   Medicare and most insurers cover the costs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87894-E51A-4BFE-8A66-A85205BE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246098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454C-2FB9-5E4A-B540-F9870474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If DSMES were a pill, would you prescribe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8CECF-2AC6-4015-9B29-52A77EBB2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rgbClr val="474C59"/>
                </a:solidFill>
              </a:rPr>
              <a:t>Powers MA, Bardsley JK, et al. DSMES Consensus Report, The Diabetes Educator, 2020  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19E53E-A848-AE44-9E08-3C960E72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1659744"/>
            <a:ext cx="91186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in a parking lot&#10;&#10;Description automatically generated">
            <a:extLst>
              <a:ext uri="{FF2B5EF4-FFF2-40B4-BE49-F238E27FC236}">
                <a16:creationId xmlns:a16="http://schemas.microsoft.com/office/drawing/2014/main" id="{399ADEED-1A45-1744-A92B-1894DC82C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6" t="18162" r="183" b="19965"/>
          <a:stretch/>
        </p:blipFill>
        <p:spPr>
          <a:xfrm>
            <a:off x="0" y="1254961"/>
            <a:ext cx="12167126" cy="5603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8D8D9-8072-B242-87ED-5A9C8399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If DSMES were a pill, would you prescribe it?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B863B-9CB1-4CEB-A1F3-402EC702E49C}"/>
              </a:ext>
            </a:extLst>
          </p:cNvPr>
          <p:cNvSpPr/>
          <p:nvPr/>
        </p:nvSpPr>
        <p:spPr>
          <a:xfrm>
            <a:off x="8287842" y="1461875"/>
            <a:ext cx="3622655" cy="49855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4B129-265E-D640-9A19-5B22D73D1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9069" y="1585723"/>
            <a:ext cx="3447094" cy="43910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 DSMES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1DB77-91C0-7641-83D7-5010FDE126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9069" y="2194785"/>
            <a:ext cx="3447094" cy="358813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9F9685-BCDE-BD45-9597-43CCE16F7D4F}"/>
              </a:ext>
            </a:extLst>
          </p:cNvPr>
          <p:cNvSpPr txBox="1">
            <a:spLocks/>
          </p:cNvSpPr>
          <p:nvPr/>
        </p:nvSpPr>
        <p:spPr>
          <a:xfrm>
            <a:off x="8369069" y="5969231"/>
            <a:ext cx="3447094" cy="371609"/>
          </a:xfrm>
          <a:prstGeom prst="rect">
            <a:avLst/>
          </a:prstGeom>
          <a:solidFill>
            <a:srgbClr val="002060"/>
          </a:solidFill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DSMES requires a referral</a:t>
            </a:r>
          </a:p>
        </p:txBody>
      </p:sp>
    </p:spTree>
    <p:extLst>
      <p:ext uri="{BB962C8B-B14F-4D97-AF65-F5344CB8AC3E}">
        <p14:creationId xmlns:p14="http://schemas.microsoft.com/office/powerpoint/2010/main" val="163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BB0159-F836-4933-BC3C-369AA5C2BCE9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111E9-9B6F-444A-8966-92906161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pic>
        <p:nvPicPr>
          <p:cNvPr id="11" name="Picture 10" descr="A picture containing shirt, table&#10;&#10;Description automatically generated">
            <a:extLst>
              <a:ext uri="{FF2B5EF4-FFF2-40B4-BE49-F238E27FC236}">
                <a16:creationId xmlns:a16="http://schemas.microsoft.com/office/drawing/2014/main" id="{C835BCBD-6EEC-7643-93C4-87B6F2AA8DD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7613" y="2431888"/>
            <a:ext cx="3896330" cy="388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990D6-CFF3-4D17-8935-BBF613528FE9}"/>
              </a:ext>
            </a:extLst>
          </p:cNvPr>
          <p:cNvSpPr txBox="1"/>
          <p:nvPr/>
        </p:nvSpPr>
        <p:spPr>
          <a:xfrm>
            <a:off x="1034012" y="1844817"/>
            <a:ext cx="306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At diagnosis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A22A5-2BB7-450A-A53D-BBECE598CB01}"/>
              </a:ext>
            </a:extLst>
          </p:cNvPr>
          <p:cNvSpPr txBox="1"/>
          <p:nvPr/>
        </p:nvSpPr>
        <p:spPr>
          <a:xfrm>
            <a:off x="4729254" y="2527704"/>
            <a:ext cx="70181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newly diagnosed.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Ensure that both nutrition and emotional health are addressed or make separate referrals. </a:t>
            </a:r>
          </a:p>
        </p:txBody>
      </p:sp>
    </p:spTree>
    <p:extLst>
      <p:ext uri="{BB962C8B-B14F-4D97-AF65-F5344CB8AC3E}">
        <p14:creationId xmlns:p14="http://schemas.microsoft.com/office/powerpoint/2010/main" val="149756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3D00C9-E399-440D-84C6-8EB9637CF580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111E9-9B6F-444A-8966-92906161E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739BDE9D-25E1-324F-8FE3-005C4839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1" y="2426479"/>
            <a:ext cx="3883533" cy="388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324661-FF5E-412B-97CE-E4784C27A858}"/>
              </a:ext>
            </a:extLst>
          </p:cNvPr>
          <p:cNvSpPr txBox="1"/>
          <p:nvPr/>
        </p:nvSpPr>
        <p:spPr>
          <a:xfrm>
            <a:off x="4729254" y="2527704"/>
            <a:ext cx="7018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When knowledge and skills need to be assessed.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Long-standing diabetes with limited prior education.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Treatment ineffective.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in medication, activity, or nutritional intake or preferences.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Maintenance of positive clinical and quality of life outcomes.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Unexplained or frequent hypo- or hyperglycemia.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When psychosocial and behavioral support is needed.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DFD5A-4312-4466-9B48-3E0C4021B5A6}"/>
              </a:ext>
            </a:extLst>
          </p:cNvPr>
          <p:cNvSpPr txBox="1"/>
          <p:nvPr/>
        </p:nvSpPr>
        <p:spPr>
          <a:xfrm>
            <a:off x="1034011" y="1844817"/>
            <a:ext cx="929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Annually and/or when not meeting treatment targets</a:t>
            </a:r>
          </a:p>
        </p:txBody>
      </p:sp>
    </p:spTree>
    <p:extLst>
      <p:ext uri="{BB962C8B-B14F-4D97-AF65-F5344CB8AC3E}">
        <p14:creationId xmlns:p14="http://schemas.microsoft.com/office/powerpoint/2010/main" val="3918915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E05362-04D5-4BF0-8EEF-C69C5EC1CCB9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A64D17D-52F2-7242-9E49-79725E4A8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2432304"/>
            <a:ext cx="3886200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C28B5-2F45-44F9-9733-097FEDE2D5F6}"/>
              </a:ext>
            </a:extLst>
          </p:cNvPr>
          <p:cNvSpPr txBox="1"/>
          <p:nvPr/>
        </p:nvSpPr>
        <p:spPr>
          <a:xfrm>
            <a:off x="4729253" y="2527704"/>
            <a:ext cx="701816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Change in: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Health conditions or health status requiring changes in nutrition, physical activity, or medication.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Physical limitations.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Emotional well-being.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Basic living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Planning pregnancy or pregnant. 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7BF05-31CF-45CB-98FF-19F462279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A04702-2732-4420-849D-B33CD35B822B}"/>
              </a:ext>
            </a:extLst>
          </p:cNvPr>
          <p:cNvSpPr txBox="1"/>
          <p:nvPr/>
        </p:nvSpPr>
        <p:spPr>
          <a:xfrm>
            <a:off x="1034012" y="1844817"/>
            <a:ext cx="770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When complicating factors develop</a:t>
            </a:r>
          </a:p>
        </p:txBody>
      </p:sp>
    </p:spTree>
    <p:extLst>
      <p:ext uri="{BB962C8B-B14F-4D97-AF65-F5344CB8AC3E}">
        <p14:creationId xmlns:p14="http://schemas.microsoft.com/office/powerpoint/2010/main" val="94337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E31FBF0-4973-CC42-9C58-7064D462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10" y="-14990"/>
            <a:ext cx="12192000" cy="6872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32B2F9-6053-694F-9FFD-E7904EA385EF}"/>
              </a:ext>
            </a:extLst>
          </p:cNvPr>
          <p:cNvSpPr txBox="1">
            <a:spLocks/>
          </p:cNvSpPr>
          <p:nvPr/>
        </p:nvSpPr>
        <p:spPr>
          <a:xfrm>
            <a:off x="685799" y="1393521"/>
            <a:ext cx="10997434" cy="15375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Organization Name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6BD305-CC2D-144D-BB8E-D9E88970C5A7}"/>
              </a:ext>
            </a:extLst>
          </p:cNvPr>
          <p:cNvSpPr txBox="1">
            <a:spLocks/>
          </p:cNvSpPr>
          <p:nvPr/>
        </p:nvSpPr>
        <p:spPr>
          <a:xfrm>
            <a:off x="685800" y="3429000"/>
            <a:ext cx="10997434" cy="17661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Name   |  Title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Email  |  Phone Number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85446F41-A7CD-E446-9DFC-16DA0FF3A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7902"/>
          <a:stretch/>
        </p:blipFill>
        <p:spPr>
          <a:xfrm>
            <a:off x="6503915" y="-665495"/>
            <a:ext cx="5664975" cy="7800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95012B-2F84-644C-AF3A-983080F6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174" y="5622563"/>
            <a:ext cx="2958502" cy="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0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FBF663-7743-4632-A2C2-E754ACB8F9AF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2AC1-0350-8E45-9E2D-9705788E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Factors that indicate referral to DSMES services</a:t>
            </a:r>
          </a:p>
        </p:txBody>
      </p:sp>
      <p:pic>
        <p:nvPicPr>
          <p:cNvPr id="8" name="Picture 7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9AEC720B-51AF-9D48-84B3-0BDB4AB32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441" r="4081" b="3698"/>
          <a:stretch/>
        </p:blipFill>
        <p:spPr>
          <a:xfrm>
            <a:off x="765701" y="2586554"/>
            <a:ext cx="3593592" cy="3616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32F89A-1A21-490F-AFDB-B3484FE25FE0}"/>
              </a:ext>
            </a:extLst>
          </p:cNvPr>
          <p:cNvSpPr txBox="1"/>
          <p:nvPr/>
        </p:nvSpPr>
        <p:spPr>
          <a:xfrm>
            <a:off x="4729254" y="2527704"/>
            <a:ext cx="68409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in living situation.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Discharge from inpatient to outpatient.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New clinical care team.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Initiation or intensification of medication, devices or technology.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Insurance coverage changes.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Age-related changes.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B5A9F-68B5-4768-91CA-3496B8E7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D6BE1-5D36-4D28-9D68-DD140F81DBD6}"/>
              </a:ext>
            </a:extLst>
          </p:cNvPr>
          <p:cNvSpPr txBox="1"/>
          <p:nvPr/>
        </p:nvSpPr>
        <p:spPr>
          <a:xfrm>
            <a:off x="1034012" y="1844817"/>
            <a:ext cx="826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When transitions in life and care occur</a:t>
            </a:r>
          </a:p>
        </p:txBody>
      </p:sp>
    </p:spTree>
    <p:extLst>
      <p:ext uri="{BB962C8B-B14F-4D97-AF65-F5344CB8AC3E}">
        <p14:creationId xmlns:p14="http://schemas.microsoft.com/office/powerpoint/2010/main" val="15038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1DFF-3247-1448-A987-464A43CE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5587"/>
            <a:ext cx="11278240" cy="807994"/>
          </a:xfrm>
        </p:spPr>
        <p:txBody>
          <a:bodyPr>
            <a:noAutofit/>
          </a:bodyPr>
          <a:lstStyle/>
          <a:p>
            <a:r>
              <a:rPr lang="en-US" b="1" dirty="0"/>
              <a:t>What needs to be done at the four critical times?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CD75FA-289E-7A48-8A77-8C6C89AE9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6"/>
            <a:ext cx="10997434" cy="4466354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Check list available in DSMES consensus report. </a:t>
            </a:r>
          </a:p>
          <a:p>
            <a:pPr marL="342900" lvl="0" indent="-34290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Provides content guidance for each critical time.</a:t>
            </a:r>
          </a:p>
          <a:p>
            <a:pPr marL="342900" lvl="0" indent="-342900">
              <a:lnSpc>
                <a:spcPct val="10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Differentiates content between provider’s team and education team.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93ABB-5F85-4489-BC7D-3FA7805B7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3784325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2236"/>
            <a:ext cx="10512631" cy="807994"/>
          </a:xfrm>
        </p:spPr>
        <p:txBody>
          <a:bodyPr>
            <a:noAutofit/>
          </a:bodyPr>
          <a:lstStyle/>
          <a:p>
            <a:r>
              <a:rPr lang="en-US" altLang="en-US" b="1" dirty="0"/>
              <a:t>Evidence for greatest impact of DSMES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F83B-9400-5748-B74F-58C0BBC6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3297"/>
            <a:ext cx="10997434" cy="44702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Clr>
                <a:srgbClr val="3EB2AF"/>
              </a:buClr>
              <a:buSzPct val="120000"/>
            </a:pPr>
            <a:r>
              <a:rPr lang="en-US" altLang="en-US" dirty="0">
                <a:solidFill>
                  <a:schemeClr val="bg2">
                    <a:lumMod val="10000"/>
                  </a:schemeClr>
                </a:solidFill>
              </a:rPr>
              <a:t>Engaging adults with type 2 diabetes in DSMES results in statistically significant and clinically meaningful improvements in A1C. The greatest improvements are achieved when DSMES: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Involves both group and individual education.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Is provided by a team vs a single individual.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Participants attend more than 10 hours.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Is tailored to the individual participant.</a:t>
            </a:r>
          </a:p>
          <a:p>
            <a:pPr marL="800100" lvl="1" indent="-342900">
              <a:lnSpc>
                <a:spcPts val="2400"/>
              </a:lnSpc>
              <a:spcBef>
                <a:spcPts val="450"/>
              </a:spcBef>
              <a:spcAft>
                <a:spcPts val="900"/>
              </a:spcAft>
              <a:buClr>
                <a:srgbClr val="00B0F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Is focused on behaviors and engages the participant rather than didactic interventions.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06335-7E13-4C3D-8194-008687B7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 err="1"/>
              <a:t>Chrvala</a:t>
            </a:r>
            <a:r>
              <a:rPr lang="en-US" sz="1050" dirty="0"/>
              <a:t> CA, et </a:t>
            </a:r>
            <a:r>
              <a:rPr lang="en-US" sz="1050" dirty="0">
                <a:ea typeface="Verdana" panose="020B0604030504040204" pitchFamily="34" charset="0"/>
                <a:cs typeface="Verdana" panose="020B0604030504040204" pitchFamily="34" charset="0"/>
              </a:rPr>
              <a:t>al. Patient Education and Counseling, 2016</a:t>
            </a:r>
          </a:p>
        </p:txBody>
      </p:sp>
    </p:spTree>
    <p:extLst>
      <p:ext uri="{BB962C8B-B14F-4D97-AF65-F5344CB8AC3E}">
        <p14:creationId xmlns:p14="http://schemas.microsoft.com/office/powerpoint/2010/main" val="379920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63AEAC-8796-48BE-A9A6-BC59AAA88526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4757"/>
            <a:ext cx="10512631" cy="807994"/>
          </a:xfrm>
        </p:spPr>
        <p:txBody>
          <a:bodyPr>
            <a:noAutofit/>
          </a:bodyPr>
          <a:lstStyle/>
          <a:p>
            <a:r>
              <a:rPr lang="en-US" dirty="0"/>
              <a:t>DSMES consensus report recommendations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43A2B-436E-42CF-8678-F4D183BD8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9" t="3929" r="4297" b="4095"/>
          <a:stretch/>
        </p:blipFill>
        <p:spPr>
          <a:xfrm>
            <a:off x="762640" y="2584916"/>
            <a:ext cx="3569933" cy="3531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C847AA-3C5C-497A-89F5-4213EAE3C8FF}"/>
              </a:ext>
            </a:extLst>
          </p:cNvPr>
          <p:cNvSpPr txBox="1"/>
          <p:nvPr/>
        </p:nvSpPr>
        <p:spPr>
          <a:xfrm>
            <a:off x="995938" y="1811327"/>
            <a:ext cx="1063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Recommendations for: health policy, payers, systems, providers, care teams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58CB9-6AC4-44B3-8489-0838B70AF0B2}"/>
              </a:ext>
            </a:extLst>
          </p:cNvPr>
          <p:cNvSpPr txBox="1"/>
          <p:nvPr/>
        </p:nvSpPr>
        <p:spPr>
          <a:xfrm>
            <a:off x="4729254" y="2527704"/>
            <a:ext cx="684095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Expand awareness, access, and utilization of innovative and non-traditional DSMES services.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and address barriers influencing providers influencing referrals to DSMES services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Facilitate reimbursement processes and other means of financial support in consideration of cost savings related to the benefits of DSMES services.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D3FDC-AE33-4388-889E-02956E9EA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1156133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526C39-DD2C-439C-8D57-BF2B6BDDA076}"/>
              </a:ext>
            </a:extLst>
          </p:cNvPr>
          <p:cNvSpPr/>
          <p:nvPr/>
        </p:nvSpPr>
        <p:spPr>
          <a:xfrm>
            <a:off x="533399" y="1684936"/>
            <a:ext cx="11323819" cy="4075202"/>
          </a:xfrm>
          <a:prstGeom prst="rect">
            <a:avLst/>
          </a:prstGeom>
          <a:solidFill>
            <a:srgbClr val="474C5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DSMES consensus report recommendations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423F5-2DBA-4822-9B66-92408977234A}"/>
              </a:ext>
            </a:extLst>
          </p:cNvPr>
          <p:cNvSpPr txBox="1"/>
          <p:nvPr/>
        </p:nvSpPr>
        <p:spPr>
          <a:xfrm>
            <a:off x="995939" y="1811327"/>
            <a:ext cx="776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ECEDE"/>
                </a:solidFill>
              </a:rPr>
              <a:t>Recommendations: for providers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EDC76-58E0-4554-9AAE-BBDA4576C90F}"/>
              </a:ext>
            </a:extLst>
          </p:cNvPr>
          <p:cNvSpPr txBox="1"/>
          <p:nvPr/>
        </p:nvSpPr>
        <p:spPr>
          <a:xfrm>
            <a:off x="4729254" y="2272992"/>
            <a:ext cx="704146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Discuss with all persons with diabetes the benefits and value of initial and ongoing DSMES.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Initiate referral to and facilitate participation in DSMES at the 4 critical times: (1) at diagnosis, (2) annually and/or when not meeting treatment targets, (3) when complicating factors develop, and (4) when transitions in life and care occur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Ensure coordination of the medical nutrition therapy plan with the overall management strategy, including the DSMES plan, medications and physical activity on an ongoing basis.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and address barriers affecting participation with DSMES services following referral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3B4A3-6817-4D41-805C-759D5D9D2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9" t="3929" r="4297" b="4095"/>
          <a:stretch/>
        </p:blipFill>
        <p:spPr>
          <a:xfrm>
            <a:off x="762640" y="2584916"/>
            <a:ext cx="3569933" cy="3531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1E3BFC-E040-4E1F-9898-21951E0E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543056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5307-7491-024A-9982-30AD6224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10512631" cy="807994"/>
          </a:xfrm>
        </p:spPr>
        <p:txBody>
          <a:bodyPr>
            <a:normAutofit/>
          </a:bodyPr>
          <a:lstStyle/>
          <a:p>
            <a:r>
              <a:rPr lang="en-US" b="1" dirty="0"/>
              <a:t>Summary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F83B-9400-5748-B74F-58C0BBC6B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469035"/>
            <a:ext cx="11290610" cy="5760439"/>
          </a:xfrm>
        </p:spPr>
        <p:txBody>
          <a:bodyPr>
            <a:noAutofit/>
          </a:bodyPr>
          <a:lstStyle/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There are many evidence-based benefits of DSMES. Of note are the many psychosocial benefits and behavioral improvements.</a:t>
            </a:r>
          </a:p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DSMES is grossly underutilized. </a:t>
            </a:r>
          </a:p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The DSMES consensus report: 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Describes the 4 critical times to provide and modify DSMES.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Provides clear guidance as to when to refer to DSMES services.  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Includes a checklist for providers and diabetes care and education specialists providing and modifying DSMES services.</a:t>
            </a:r>
          </a:p>
          <a:p>
            <a:pPr marL="233363" indent="-233363">
              <a:lnSpc>
                <a:spcPct val="100000"/>
              </a:lnSpc>
              <a:buClr>
                <a:srgbClr val="00B0F0"/>
              </a:buClr>
              <a:buFont typeface="Arial" charset="0"/>
              <a:buChar char="•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Health systems and providers should mobilize to ensure all people with type 2 diabetes have easy access to DSMES, including nutrition, physical and emotional health support.</a:t>
            </a:r>
          </a:p>
          <a:p>
            <a:pPr marL="1033462" lvl="2" indent="-3429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bg2">
                    <a:lumMod val="10000"/>
                  </a:schemeClr>
                </a:solidFill>
              </a:rPr>
              <a:t>Consider automatic referrals for DSMT and MNT; opt-out versus opt-in</a:t>
            </a:r>
            <a:r>
              <a:rPr lang="en-US" altLang="en-US" sz="22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CEBE9-C67C-413D-88AB-F659FAE2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050" dirty="0"/>
              <a:t>Powers MA, Bardsley JK, et al. DSMES Consensus Report, The Diabetes Educator, 2020  </a:t>
            </a:r>
          </a:p>
        </p:txBody>
      </p:sp>
    </p:spTree>
    <p:extLst>
      <p:ext uri="{BB962C8B-B14F-4D97-AF65-F5344CB8AC3E}">
        <p14:creationId xmlns:p14="http://schemas.microsoft.com/office/powerpoint/2010/main" val="577675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E31FBF0-4973-CC42-9C58-7064D462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34" y="-14990"/>
            <a:ext cx="12192000" cy="6872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32B2F9-6053-694F-9FFD-E7904EA385EF}"/>
              </a:ext>
            </a:extLst>
          </p:cNvPr>
          <p:cNvSpPr txBox="1">
            <a:spLocks/>
          </p:cNvSpPr>
          <p:nvPr/>
        </p:nvSpPr>
        <p:spPr>
          <a:xfrm>
            <a:off x="575139" y="1828798"/>
            <a:ext cx="4509391" cy="1642425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spc="153" dirty="0">
                <a:solidFill>
                  <a:schemeClr val="tx2">
                    <a:lumMod val="50000"/>
                  </a:schemeClr>
                </a:solidFill>
              </a:rPr>
              <a:t>To access the DSMES consensus report and other resources visit: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85446F41-A7CD-E446-9DFC-16DA0FF3A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7902"/>
          <a:stretch/>
        </p:blipFill>
        <p:spPr>
          <a:xfrm>
            <a:off x="6503915" y="-665495"/>
            <a:ext cx="5664975" cy="7800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95012B-2F84-644C-AF3A-983080F6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174" y="5622563"/>
            <a:ext cx="2958502" cy="986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1D2A4-C7BB-4F88-9F86-F7C4EB510C5B}"/>
              </a:ext>
            </a:extLst>
          </p:cNvPr>
          <p:cNvSpPr txBox="1"/>
          <p:nvPr/>
        </p:nvSpPr>
        <p:spPr>
          <a:xfrm>
            <a:off x="501102" y="3705104"/>
            <a:ext cx="6002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153" dirty="0">
                <a:solidFill>
                  <a:schemeClr val="tx2">
                    <a:lumMod val="50000"/>
                  </a:schemeClr>
                </a:solidFill>
              </a:rPr>
              <a:t>DiabetesEducator.org/</a:t>
            </a:r>
            <a:r>
              <a:rPr lang="en-US" sz="2000" spc="153" dirty="0" err="1">
                <a:solidFill>
                  <a:schemeClr val="tx2">
                    <a:lumMod val="50000"/>
                  </a:schemeClr>
                </a:solidFill>
              </a:rPr>
              <a:t>ConsensusReport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919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E31FBF0-4973-CC42-9C58-7064D462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10" y="-14990"/>
            <a:ext cx="12192000" cy="6872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32B2F9-6053-694F-9FFD-E7904EA385EF}"/>
              </a:ext>
            </a:extLst>
          </p:cNvPr>
          <p:cNvSpPr txBox="1">
            <a:spLocks/>
          </p:cNvSpPr>
          <p:nvPr/>
        </p:nvSpPr>
        <p:spPr>
          <a:xfrm>
            <a:off x="685799" y="1393521"/>
            <a:ext cx="10997434" cy="1537570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153" dirty="0">
                <a:solidFill>
                  <a:schemeClr val="tx2">
                    <a:lumMod val="60000"/>
                    <a:lumOff val="40000"/>
                  </a:schemeClr>
                </a:solidFill>
                <a:cs typeface="Century Gothic"/>
              </a:rPr>
              <a:t>Thank you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B6BD305-CC2D-144D-BB8E-D9E88970C5A7}"/>
              </a:ext>
            </a:extLst>
          </p:cNvPr>
          <p:cNvSpPr txBox="1">
            <a:spLocks/>
          </p:cNvSpPr>
          <p:nvPr/>
        </p:nvSpPr>
        <p:spPr>
          <a:xfrm>
            <a:off x="685800" y="3429000"/>
            <a:ext cx="10997434" cy="17661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Name   |  Title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xxxx@adces.org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|  800.338.3633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 descr="A picture containing clock, laptop, computer, sign&#10;&#10;Description automatically generated">
            <a:extLst>
              <a:ext uri="{FF2B5EF4-FFF2-40B4-BE49-F238E27FC236}">
                <a16:creationId xmlns:a16="http://schemas.microsoft.com/office/drawing/2014/main" id="{85446F41-A7CD-E446-9DFC-16DA0FF3A5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t="7902"/>
          <a:stretch/>
        </p:blipFill>
        <p:spPr>
          <a:xfrm>
            <a:off x="6503915" y="-665495"/>
            <a:ext cx="5664975" cy="7800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95012B-2F84-644C-AF3A-983080F6F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174" y="5622563"/>
            <a:ext cx="2958502" cy="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75BA-A637-F64E-A90E-EF7384BA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183"/>
            <a:ext cx="8608512" cy="807994"/>
          </a:xfrm>
        </p:spPr>
        <p:txBody>
          <a:bodyPr>
            <a:noAutofit/>
          </a:bodyPr>
          <a:lstStyle/>
          <a:p>
            <a:r>
              <a:rPr lang="en-US" b="1" dirty="0"/>
              <a:t>2020 DSMES Consensus Report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167BC-C594-7045-9D05-4105951A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42" y="1503155"/>
            <a:ext cx="9121515" cy="5032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9CB8B-B6FD-4941-94A1-515179F036A5}"/>
              </a:ext>
            </a:extLst>
          </p:cNvPr>
          <p:cNvSpPr txBox="1"/>
          <p:nvPr/>
        </p:nvSpPr>
        <p:spPr>
          <a:xfrm>
            <a:off x="1793856" y="3380324"/>
            <a:ext cx="45428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ECEDE"/>
                </a:solidFill>
              </a:rPr>
              <a:t>To access the report visit </a:t>
            </a:r>
            <a:r>
              <a:rPr lang="en-US" sz="1600" dirty="0">
                <a:solidFill>
                  <a:srgbClr val="8ECEDE"/>
                </a:solidFill>
              </a:rPr>
              <a:t>DiabetesEducator.org/</a:t>
            </a:r>
            <a:r>
              <a:rPr lang="en-US" sz="1600" dirty="0" err="1">
                <a:solidFill>
                  <a:srgbClr val="8ECEDE"/>
                </a:solidFill>
              </a:rPr>
              <a:t>ConsensusReport</a:t>
            </a:r>
            <a:endParaRPr lang="en-US" sz="1600" dirty="0">
              <a:solidFill>
                <a:srgbClr val="8EC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2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5E0164C-E7A2-8B44-9175-ACBF4F85E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 descr="A picture containing sitting&#10;&#10;Description automatically generated">
            <a:extLst>
              <a:ext uri="{FF2B5EF4-FFF2-40B4-BE49-F238E27FC236}">
                <a16:creationId xmlns:a16="http://schemas.microsoft.com/office/drawing/2014/main" id="{31562CA0-A9E9-D543-B787-FA2F0AC9C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7" y="-323538"/>
            <a:ext cx="3927422" cy="392742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A5B5020-F368-7946-94CB-BA7024134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243" y="865686"/>
            <a:ext cx="3927422" cy="3927422"/>
          </a:xfrm>
          <a:prstGeom prst="rect">
            <a:avLst/>
          </a:prstGeom>
        </p:spPr>
      </p:pic>
      <p:pic>
        <p:nvPicPr>
          <p:cNvPr id="11" name="Picture 10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B8856C1-08ED-7947-84DB-E17A0A835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76" y="2012427"/>
            <a:ext cx="6700604" cy="6700604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193752-DA25-FF48-8D9B-56E94D477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833" y="-117428"/>
            <a:ext cx="5169114" cy="51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8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0E73-DD4D-2048-80B5-F08E83A9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 Goal and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191DE-FF58-9D4A-960C-52352D08D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GOAL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Increase the number of persons with diabetes who benefit from diabetes </a:t>
            </a:r>
            <a:br>
              <a:rPr lang="en-US" dirty="0"/>
            </a:br>
            <a:r>
              <a:rPr lang="en-US" dirty="0"/>
              <a:t>self-management education and support.</a:t>
            </a:r>
          </a:p>
          <a:p>
            <a:br>
              <a:rPr lang="en-US" b="1" dirty="0"/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OBJECTIVES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Summarize the benefits of diabetes self-management education and support.</a:t>
            </a:r>
          </a:p>
          <a:p>
            <a:pPr marL="342900" lvl="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Describe the 4 critical times to provide and modify DSMES.</a:t>
            </a:r>
          </a:p>
          <a:p>
            <a:pPr marL="342900" lvl="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/>
              <a:t>Discuss recommendations to implement DSMES.</a:t>
            </a:r>
          </a:p>
        </p:txBody>
      </p:sp>
    </p:spTree>
    <p:extLst>
      <p:ext uri="{BB962C8B-B14F-4D97-AF65-F5344CB8AC3E}">
        <p14:creationId xmlns:p14="http://schemas.microsoft.com/office/powerpoint/2010/main" val="283756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4CB3-CD45-5044-ACD6-EB74249C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2236"/>
            <a:ext cx="11099169" cy="807994"/>
          </a:xfrm>
        </p:spPr>
        <p:txBody>
          <a:bodyPr>
            <a:noAutofit/>
          </a:bodyPr>
          <a:lstStyle/>
          <a:p>
            <a:r>
              <a:rPr lang="en-US" b="1" dirty="0"/>
              <a:t>DSMES is underutilized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13B0B-A088-144E-AD05-C201114C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6085747"/>
            <a:ext cx="3819293" cy="50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Lin J, et al. Population Health Metrics, 2018</a:t>
            </a:r>
          </a:p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ADA. Diabetes Care, 2018</a:t>
            </a:r>
          </a:p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 err="1">
                <a:solidFill>
                  <a:srgbClr val="000000"/>
                </a:solidFill>
                <a:cs typeface="Arial" panose="020B0604020202020204" pitchFamily="34" charset="0"/>
              </a:rPr>
              <a:t>Kazemian</a:t>
            </a: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 P, et al. JAMA Internal Medicine, 2019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BC217-CE66-1949-B58A-F80A12746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969" y="6085746"/>
            <a:ext cx="5765968" cy="50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4. ADA. Standards of Medical Care, Diabetes Care, 2020</a:t>
            </a:r>
          </a:p>
          <a:p>
            <a:pPr>
              <a:lnSpc>
                <a:spcPct val="85000"/>
              </a:lnSpc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5. Strawbridge LM, et al. Health Educator, 2015</a:t>
            </a:r>
          </a:p>
          <a:p>
            <a:pPr>
              <a:lnSpc>
                <a:spcPct val="85000"/>
              </a:lnSpc>
            </a:pPr>
            <a:r>
              <a:rPr lang="en-US" sz="1050" dirty="0">
                <a:solidFill>
                  <a:srgbClr val="000000"/>
                </a:solidFill>
              </a:rPr>
              <a:t>6. Powers MA, Bardsley JK, et al. DSMES Consensus Report, The Diabetes Educator, 2020 </a:t>
            </a:r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7F52D-E487-3747-B609-D87F5D7C4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00629"/>
            <a:ext cx="83185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2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4CB3-CD45-5044-ACD6-EB74249C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10860630" cy="807994"/>
          </a:xfrm>
        </p:spPr>
        <p:txBody>
          <a:bodyPr>
            <a:noAutofit/>
          </a:bodyPr>
          <a:lstStyle/>
          <a:p>
            <a:r>
              <a:rPr lang="en-US" b="1" dirty="0"/>
              <a:t>DSMES is underutilized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113B0B-A088-144E-AD05-C201114C0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57834"/>
            <a:ext cx="7755950" cy="36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Li R, et al. Morbidity Mortality Weekly Report, 2014 </a:t>
            </a:r>
          </a:p>
          <a:p>
            <a:pPr marL="171450" indent="-171450">
              <a:lnSpc>
                <a:spcPct val="85000"/>
              </a:lnSpc>
              <a:buFont typeface="+mj-lt"/>
              <a:buAutoNum type="arabicPeriod"/>
            </a:pPr>
            <a:r>
              <a:rPr lang="en-US" sz="1050" dirty="0">
                <a:solidFill>
                  <a:srgbClr val="000000"/>
                </a:solidFill>
                <a:cs typeface="Arial" panose="020B0604020202020204" pitchFamily="34" charset="0"/>
              </a:rPr>
              <a:t>Strawbridge LM, et al. Health Educator, 2015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29211B-DB2B-9C46-9D72-36CC818E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09634"/>
            <a:ext cx="9118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4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5CD4A11A-CACD-544F-9B1F-D99A6EC0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5360" y="1623296"/>
            <a:ext cx="10997434" cy="4466354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At diagnosis.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Annually and/or when not meeting treatment targets.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When complicating factors develop.</a:t>
            </a:r>
          </a:p>
          <a:p>
            <a:pPr marL="457200" lvl="0" indent="-457200">
              <a:buFont typeface="+mj-lt"/>
              <a:buAutoNum type="arabicParenR"/>
            </a:pPr>
            <a:r>
              <a:rPr lang="en-US" sz="2400" dirty="0">
                <a:solidFill>
                  <a:srgbClr val="474C59"/>
                </a:solidFill>
              </a:rPr>
              <a:t>When transitions in life and care occur.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0DFD5-C85A-8C49-901B-9058787A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" t="3929" r="4297" b="4095"/>
          <a:stretch/>
        </p:blipFill>
        <p:spPr>
          <a:xfrm>
            <a:off x="201168" y="1408174"/>
            <a:ext cx="4104031" cy="4059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66D78-9276-4BF4-ACED-15C1FCD0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74C59"/>
                </a:solidFill>
              </a:rPr>
              <a:t>Powers MA, Bardsley JK, et al. DSMES Consensus Report, The Diabetes Educator, 2020 </a:t>
            </a:r>
          </a:p>
          <a:p>
            <a:r>
              <a:rPr lang="en-US" sz="1050" dirty="0">
                <a:solidFill>
                  <a:srgbClr val="474C59"/>
                </a:solidFill>
              </a:rPr>
              <a:t>ADCES. AADE7 Self-Care Behaviors, The Diabetes Educator, 2020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47FA60-477A-472E-90DA-5AC89A37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2236"/>
            <a:ext cx="10860630" cy="807994"/>
          </a:xfrm>
        </p:spPr>
        <p:txBody>
          <a:bodyPr>
            <a:noAutofit/>
          </a:bodyPr>
          <a:lstStyle/>
          <a:p>
            <a:r>
              <a:rPr lang="en-US" b="1" dirty="0"/>
              <a:t>Four critical times to provide and modify DSMES</a:t>
            </a:r>
          </a:p>
        </p:txBody>
      </p:sp>
    </p:spTree>
    <p:extLst>
      <p:ext uri="{BB962C8B-B14F-4D97-AF65-F5344CB8AC3E}">
        <p14:creationId xmlns:p14="http://schemas.microsoft.com/office/powerpoint/2010/main" val="131148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C8B71F-FCA0-4615-AC1A-24F8B2D8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18088"/>
            <a:ext cx="7755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ADCES. AADE7 Self-Care Behaviors, The Diabetes Educator, 2020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B23231-9E43-4943-B7E6-F2EF63637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5" b="7626"/>
          <a:stretch/>
        </p:blipFill>
        <p:spPr>
          <a:xfrm>
            <a:off x="1071652" y="508451"/>
            <a:ext cx="9889499" cy="54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71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505758"/>
      </a:dk1>
      <a:lt1>
        <a:srgbClr val="FFFFFF"/>
      </a:lt1>
      <a:dk2>
        <a:srgbClr val="505758"/>
      </a:dk2>
      <a:lt2>
        <a:srgbClr val="E7E6E6"/>
      </a:lt2>
      <a:accent1>
        <a:srgbClr val="00AED6"/>
      </a:accent1>
      <a:accent2>
        <a:srgbClr val="CEDB00"/>
      </a:accent2>
      <a:accent3>
        <a:srgbClr val="A1ACAC"/>
      </a:accent3>
      <a:accent4>
        <a:srgbClr val="83BD00"/>
      </a:accent4>
      <a:accent5>
        <a:srgbClr val="00A5A0"/>
      </a:accent5>
      <a:accent6>
        <a:srgbClr val="7473AB"/>
      </a:accent6>
      <a:hlink>
        <a:srgbClr val="0563C1"/>
      </a:hlink>
      <a:folHlink>
        <a:srgbClr val="007A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636ABBB913D34F93892AACDB2A3C6D" ma:contentTypeVersion="11" ma:contentTypeDescription="Create a new document." ma:contentTypeScope="" ma:versionID="7738a4157908f1c870a22d46e9fe6ff1">
  <xsd:schema xmlns:xsd="http://www.w3.org/2001/XMLSchema" xmlns:xs="http://www.w3.org/2001/XMLSchema" xmlns:p="http://schemas.microsoft.com/office/2006/metadata/properties" xmlns:ns2="84823e56-9d4b-49ff-be6a-7f57969438c2" xmlns:ns3="6fa310ff-779d-4029-8781-644743205ca3" targetNamespace="http://schemas.microsoft.com/office/2006/metadata/properties" ma:root="true" ma:fieldsID="8b5516427368d8fe9530fb92a47643cd" ns2:_="" ns3:_="">
    <xsd:import namespace="84823e56-9d4b-49ff-be6a-7f57969438c2"/>
    <xsd:import namespace="6fa310ff-779d-4029-8781-644743205c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3e56-9d4b-49ff-be6a-7f57969438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310ff-779d-4029-8781-644743205c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F53DC1-401D-454A-B8D5-3499A1915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823e56-9d4b-49ff-be6a-7f57969438c2"/>
    <ds:schemaRef ds:uri="6fa310ff-779d-4029-8781-644743205c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9FAF20-F04D-412E-90F6-DF179BC19776}">
  <ds:schemaRefs>
    <ds:schemaRef ds:uri="http://purl.org/dc/elements/1.1/"/>
    <ds:schemaRef ds:uri="6fa310ff-779d-4029-8781-644743205ca3"/>
    <ds:schemaRef ds:uri="84823e56-9d4b-49ff-be6a-7f57969438c2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BC7EE23-AB33-4533-A9EB-9576645BFE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6181</TotalTime>
  <Words>1287</Words>
  <Application>Microsoft Office PowerPoint</Application>
  <PresentationFormat>Widescreen</PresentationFormat>
  <Paragraphs>163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Courier New</vt:lpstr>
      <vt:lpstr>Office Theme</vt:lpstr>
      <vt:lpstr>Custom Design</vt:lpstr>
      <vt:lpstr>PowerPoint Presentation</vt:lpstr>
      <vt:lpstr>PowerPoint Presentation</vt:lpstr>
      <vt:lpstr>2020 DSMES Consensus Report </vt:lpstr>
      <vt:lpstr>PowerPoint Presentation</vt:lpstr>
      <vt:lpstr>Presentation Goal and Objectives</vt:lpstr>
      <vt:lpstr>DSMES is underutilized</vt:lpstr>
      <vt:lpstr>DSMES is underutilized</vt:lpstr>
      <vt:lpstr>Four critical times to provide and modify DSMES</vt:lpstr>
      <vt:lpstr>PowerPoint Presentation</vt:lpstr>
      <vt:lpstr>At diagnosis.</vt:lpstr>
      <vt:lpstr>Annually and/or when not meeting treatment targets.</vt:lpstr>
      <vt:lpstr>When complicating factors develop.</vt:lpstr>
      <vt:lpstr>When transitions in life and care occur.</vt:lpstr>
      <vt:lpstr>DSMES benefits</vt:lpstr>
      <vt:lpstr>If DSMES were a pill, would you prescribe it?</vt:lpstr>
      <vt:lpstr>If DSMES were a pill, would you prescribe it?</vt:lpstr>
      <vt:lpstr>Factors that indicate referral to DSMES services</vt:lpstr>
      <vt:lpstr>Factors that indicate referral to DSMES services</vt:lpstr>
      <vt:lpstr>Factors that indicate referral to DSMES services</vt:lpstr>
      <vt:lpstr>Factors that indicate referral to DSMES services</vt:lpstr>
      <vt:lpstr>What needs to be done at the four critical times?</vt:lpstr>
      <vt:lpstr>Evidence for greatest impact of DSMES</vt:lpstr>
      <vt:lpstr>DSMES consensus report recommendations</vt:lpstr>
      <vt:lpstr>DSMES consensus report recommendations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Matthew Eaton</cp:lastModifiedBy>
  <cp:revision>273</cp:revision>
  <cp:lastPrinted>2019-11-12T18:14:56Z</cp:lastPrinted>
  <dcterms:created xsi:type="dcterms:W3CDTF">2019-11-11T22:25:03Z</dcterms:created>
  <dcterms:modified xsi:type="dcterms:W3CDTF">2021-01-26T15:47:34Z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0x01010087636ABBB913D34F93892AACDB2A3C6D</vt:lpwstr>
  </property>
</Properties>
</file>